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1"/>
  </p:notesMasterIdLst>
  <p:sldIdLst>
    <p:sldId id="256" r:id="rId2"/>
    <p:sldId id="257" r:id="rId3"/>
    <p:sldId id="258" r:id="rId4"/>
    <p:sldId id="261" r:id="rId5"/>
    <p:sldId id="267" r:id="rId6"/>
    <p:sldId id="263" r:id="rId7"/>
    <p:sldId id="264" r:id="rId8"/>
    <p:sldId id="268" r:id="rId9"/>
    <p:sldId id="265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si_Marco\Marco\BVAssunta\centro%20culturale\eventi\cineforum\terraferma\valutazione_iniziativa_terrafer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Assi_Marco\Marco\BVAssunta\centro%20culturale\eventi\cineforum\terraferma\valutazione_iniziativa_terraferm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\Documents\Assi\BVAssunta\centro%20culturale\2017\eventi\cineforum%202017\valutazione_iniziativa_cineforum%2020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0566437272650291E-2"/>
          <c:y val="0.14146677235602129"/>
          <c:w val="0.81886712545469953"/>
          <c:h val="0.77840081627850111"/>
        </c:manualLayout>
      </c:layout>
      <c:pie3DChart>
        <c:varyColors val="1"/>
        <c:ser>
          <c:idx val="0"/>
          <c:order val="0"/>
          <c:explosion val="1"/>
          <c:dLbls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Foglio1!$C$3:$C$16</c:f>
              <c:strCache>
                <c:ptCount val="14"/>
                <c:pt idx="0">
                  <c:v>Via mail </c:v>
                </c:pt>
                <c:pt idx="1">
                  <c:v>Facebook</c:v>
                </c:pt>
                <c:pt idx="2">
                  <c:v>Amici/conoscenti </c:v>
                </c:pt>
                <c:pt idx="3">
                  <c:v>locandine affisse in Chiesa</c:v>
                </c:pt>
                <c:pt idx="4">
                  <c:v>Tramite volantini </c:v>
                </c:pt>
                <c:pt idx="5">
                  <c:v>L’ho letto sull’Armonia</c:v>
                </c:pt>
                <c:pt idx="6">
                  <c:v>locandine affisse In oratorio</c:v>
                </c:pt>
                <c:pt idx="7">
                  <c:v>Alla messa  </c:v>
                </c:pt>
                <c:pt idx="8">
                  <c:v>Altro</c:v>
                </c:pt>
                <c:pt idx="9">
                  <c:v>locandine affisse nei Negozi</c:v>
                </c:pt>
                <c:pt idx="10">
                  <c:v>ABC  </c:v>
                </c:pt>
                <c:pt idx="11">
                  <c:v>Sito parrocchiale</c:v>
                </c:pt>
                <c:pt idx="12">
                  <c:v>Scuola</c:v>
                </c:pt>
                <c:pt idx="13">
                  <c:v>locandine affisse in biblioteca </c:v>
                </c:pt>
              </c:strCache>
            </c:strRef>
          </c:cat>
          <c:val>
            <c:numRef>
              <c:f>Foglio1!$AC$3:$AC$16</c:f>
              <c:numCache>
                <c:formatCode>General</c:formatCode>
                <c:ptCount val="14"/>
                <c:pt idx="0">
                  <c:v>11</c:v>
                </c:pt>
                <c:pt idx="1">
                  <c:v>2</c:v>
                </c:pt>
                <c:pt idx="2">
                  <c:v>9</c:v>
                </c:pt>
                <c:pt idx="3">
                  <c:v>6</c:v>
                </c:pt>
                <c:pt idx="4">
                  <c:v>5</c:v>
                </c:pt>
                <c:pt idx="5">
                  <c:v>16</c:v>
                </c:pt>
                <c:pt idx="6">
                  <c:v>3</c:v>
                </c:pt>
                <c:pt idx="7">
                  <c:v>2</c:v>
                </c:pt>
                <c:pt idx="8">
                  <c:v>0</c:v>
                </c:pt>
                <c:pt idx="9">
                  <c:v>3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1"/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CatName val="1"/>
            <c:showPercent val="1"/>
          </c:dLbls>
          <c:cat>
            <c:strRef>
              <c:f>Foglio1!$AD$77:$AD$84</c:f>
              <c:strCache>
                <c:ptCount val="8"/>
                <c:pt idx="0">
                  <c:v>Cineforum</c:v>
                </c:pt>
                <c:pt idx="1">
                  <c:v>Uscite/gite</c:v>
                </c:pt>
                <c:pt idx="2">
                  <c:v>incontro/dibattiti</c:v>
                </c:pt>
                <c:pt idx="3">
                  <c:v>presentazione libri</c:v>
                </c:pt>
                <c:pt idx="4">
                  <c:v>corsi/concerti</c:v>
                </c:pt>
                <c:pt idx="5">
                  <c:v>concorsi /foto, lett.</c:v>
                </c:pt>
                <c:pt idx="6">
                  <c:v>mostre d'arte</c:v>
                </c:pt>
                <c:pt idx="7">
                  <c:v>altro</c:v>
                </c:pt>
              </c:strCache>
            </c:strRef>
          </c:cat>
          <c:val>
            <c:numRef>
              <c:f>Foglio1!$AE$77:$AE$84</c:f>
              <c:numCache>
                <c:formatCode>General</c:formatCode>
                <c:ptCount val="8"/>
                <c:pt idx="0">
                  <c:v>6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Foglio1!$AC$31:$AC$40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4</c:v>
                </c:pt>
                <c:pt idx="7">
                  <c:v>3</c:v>
                </c:pt>
                <c:pt idx="8">
                  <c:v>10</c:v>
                </c:pt>
                <c:pt idx="9">
                  <c:v>19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lang="en-US"/>
            </a:pPr>
            <a:r>
              <a:rPr lang="it-IT" sz="1200"/>
              <a:t>L’incontro/iniziativa ti è sembrato ben organizzato?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lang="en-US"/>
          </a:pPr>
          <a:endParaRPr lang="it-IT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Foglio1!$AC$19:$AC$28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22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dLbl>
              <c:idx val="5"/>
              <c:delete val="1"/>
            </c:dLbl>
            <c:spPr>
              <a:noFill/>
              <a:ln>
                <a:noFill/>
              </a:ln>
              <a:effectLst/>
            </c:sp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val>
            <c:numRef>
              <c:f>Foglio1!$AC$43:$AC$52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6</c:v>
                </c:pt>
                <c:pt idx="8">
                  <c:v>6</c:v>
                </c:pt>
                <c:pt idx="9">
                  <c:v>21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CatName val="1"/>
            <c:showPercent val="1"/>
          </c:dLbls>
          <c:cat>
            <c:strRef>
              <c:f>Foglio1!$C$54:$C$55</c:f>
              <c:strCache>
                <c:ptCount val="2"/>
                <c:pt idx="0">
                  <c:v>uomo</c:v>
                </c:pt>
                <c:pt idx="1">
                  <c:v>donna</c:v>
                </c:pt>
              </c:strCache>
            </c:strRef>
          </c:cat>
          <c:val>
            <c:numRef>
              <c:f>Foglio1!$AC$54:$AC$55</c:f>
              <c:numCache>
                <c:formatCode>General</c:formatCode>
                <c:ptCount val="2"/>
                <c:pt idx="0">
                  <c:v>9</c:v>
                </c:pt>
                <c:pt idx="1">
                  <c:v>22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lang="en-US"/>
            </a:pPr>
            <a:r>
              <a:rPr lang="it-IT"/>
              <a:t>A che fascia di età appartieni?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lang="en-US"/>
          </a:pPr>
          <a:endParaRPr lang="it-IT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howPercent val="1"/>
          </c:dLbls>
          <c:cat>
            <c:strRef>
              <c:f>Foglio1!$C$68:$C$70</c:f>
              <c:strCache>
                <c:ptCount val="3"/>
                <c:pt idx="0">
                  <c:v>Il sabato</c:v>
                </c:pt>
                <c:pt idx="1">
                  <c:v>La domenica</c:v>
                </c:pt>
                <c:pt idx="2">
                  <c:v>In settimana </c:v>
                </c:pt>
              </c:strCache>
            </c:strRef>
          </c:cat>
          <c:val>
            <c:numRef>
              <c:f>Foglio1!$AC$68:$AC$70</c:f>
              <c:numCache>
                <c:formatCode>General</c:formatCode>
                <c:ptCount val="3"/>
                <c:pt idx="0">
                  <c:v>29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Foglio1!$C$68:$C$70</c:f>
              <c:strCache>
                <c:ptCount val="1"/>
                <c:pt idx="0">
                  <c:v>Il sabato La domenica In settimana </c:v>
                </c:pt>
              </c:strCache>
            </c:strRef>
          </c:tx>
          <c:dLbls>
            <c:showPercent val="1"/>
          </c:dLbls>
          <c:val>
            <c:numRef>
              <c:f>Foglio1!$AC$68:$AC$70</c:f>
              <c:numCache>
                <c:formatCode>General</c:formatCode>
                <c:ptCount val="3"/>
                <c:pt idx="0">
                  <c:v>29</c:v>
                </c:pt>
                <c:pt idx="1">
                  <c:v>3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Percent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Foglio1!$C$64:$C$66</c:f>
              <c:strCache>
                <c:ptCount val="3"/>
                <c:pt idx="0">
                  <c:v>Nel tardo pomeriggio</c:v>
                </c:pt>
                <c:pt idx="1">
                  <c:v>Dopo cena</c:v>
                </c:pt>
                <c:pt idx="2">
                  <c:v>altro</c:v>
                </c:pt>
              </c:strCache>
            </c:strRef>
          </c:cat>
          <c:val>
            <c:numRef>
              <c:f>Foglio1!$AC$64:$AC$66</c:f>
              <c:numCache>
                <c:formatCode>General</c:formatCode>
                <c:ptCount val="3"/>
                <c:pt idx="0">
                  <c:v>2</c:v>
                </c:pt>
                <c:pt idx="1">
                  <c:v>24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Foglio1!$C$64:$C$66</c:f>
              <c:strCache>
                <c:ptCount val="1"/>
                <c:pt idx="0">
                  <c:v>Nel tardo pomeriggio Dopo cena altro</c:v>
                </c:pt>
              </c:strCache>
            </c:strRef>
          </c:tx>
          <c:dLbls>
            <c:showPercent val="1"/>
          </c:dLbls>
          <c:cat>
            <c:strRef>
              <c:f>Foglio1!$C$64:$C$66</c:f>
              <c:strCache>
                <c:ptCount val="3"/>
                <c:pt idx="0">
                  <c:v>Nel tardo pomeriggio</c:v>
                </c:pt>
                <c:pt idx="1">
                  <c:v>Dopo cena</c:v>
                </c:pt>
                <c:pt idx="2">
                  <c:v>altro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46E2C-EA97-4EAD-A5F2-D236E93B9DA9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E824F-35B2-487B-A1C7-FFCC7896EFA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89908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E824F-35B2-487B-A1C7-FFCC7896EFAF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34646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5" name="Connettore 1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BADDC2-985D-4140-9042-D7B6B8D69983}" type="datetimeFigureOut">
              <a:rPr lang="it-IT" smtClean="0"/>
              <a:pPr/>
              <a:t>19/02/2017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5A57700-B8B3-4EA3-83DC-477D950925A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8" name="Connettore 1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00034" y="4000504"/>
            <a:ext cx="7772400" cy="1829761"/>
          </a:xfrm>
        </p:spPr>
        <p:txBody>
          <a:bodyPr>
            <a:normAutofit/>
          </a:bodyPr>
          <a:lstStyle/>
          <a:p>
            <a:pPr algn="r"/>
            <a:r>
              <a:rPr lang="it-IT" sz="2800" dirty="0" smtClean="0"/>
              <a:t>Cineforum </a:t>
            </a:r>
            <a:r>
              <a:rPr lang="it-IT" sz="2800" dirty="0" smtClean="0"/>
              <a:t>2017 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1800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pSp>
        <p:nvGrpSpPr>
          <p:cNvPr id="4" name="Group 3"/>
          <p:cNvGrpSpPr/>
          <p:nvPr/>
        </p:nvGrpSpPr>
        <p:grpSpPr>
          <a:xfrm>
            <a:off x="4929190" y="357166"/>
            <a:ext cx="3024336" cy="864097"/>
            <a:chOff x="5508104" y="404664"/>
            <a:chExt cx="3024336" cy="864097"/>
          </a:xfrm>
        </p:grpSpPr>
        <p:sp>
          <p:nvSpPr>
            <p:cNvPr id="1026" name="AutoShape 2"/>
            <p:cNvSpPr>
              <a:spLocks noChangeArrowheads="1"/>
            </p:cNvSpPr>
            <p:nvPr/>
          </p:nvSpPr>
          <p:spPr bwMode="auto">
            <a:xfrm>
              <a:off x="5508104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4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6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2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28604"/>
            <a:ext cx="3714776" cy="5274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CasellaDiTesto 10"/>
          <p:cNvSpPr txBox="1"/>
          <p:nvPr/>
        </p:nvSpPr>
        <p:spPr>
          <a:xfrm>
            <a:off x="5643570" y="5143512"/>
            <a:ext cx="2608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Gennaio/Febbraio 2017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7" name="Grafico 6"/>
          <p:cNvGraphicFramePr/>
          <p:nvPr/>
        </p:nvGraphicFramePr>
        <p:xfrm>
          <a:off x="1142976" y="1857364"/>
          <a:ext cx="719204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Rettangolo 11"/>
          <p:cNvSpPr/>
          <p:nvPr/>
        </p:nvSpPr>
        <p:spPr>
          <a:xfrm>
            <a:off x="500034" y="4286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Come sei venuto a conoscenza di questo incontro/iniziativa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5407" y="5733256"/>
            <a:ext cx="3066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1= voto minimo     -   10 voto massimo</a:t>
            </a:r>
            <a:endParaRPr lang="it-IT" sz="1400" dirty="0"/>
          </a:p>
        </p:txBody>
      </p:sp>
      <p:graphicFrame>
        <p:nvGraphicFramePr>
          <p:cNvPr id="12" name="Grafico 11"/>
          <p:cNvGraphicFramePr/>
          <p:nvPr/>
        </p:nvGraphicFramePr>
        <p:xfrm>
          <a:off x="500034" y="2019300"/>
          <a:ext cx="7643866" cy="3767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ttangolo 12"/>
          <p:cNvSpPr/>
          <p:nvPr/>
        </p:nvSpPr>
        <p:spPr>
          <a:xfrm>
            <a:off x="642910" y="50004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L’incontro/iniziativa ti è sembrato ben organizzato</a:t>
            </a:r>
            <a:endParaRPr lang="it-IT" dirty="0"/>
          </a:p>
        </p:txBody>
      </p:sp>
      <p:grpSp>
        <p:nvGrpSpPr>
          <p:cNvPr id="14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49423" y="5785519"/>
            <a:ext cx="3066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1= voto minimo     -   10 voto massimo</a:t>
            </a:r>
            <a:endParaRPr lang="it-IT" sz="1400" dirty="0"/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xmlns="" val="3661676353"/>
              </p:ext>
            </p:extLst>
          </p:nvPr>
        </p:nvGraphicFramePr>
        <p:xfrm>
          <a:off x="1898187" y="2168901"/>
          <a:ext cx="5829209" cy="3603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afico 13"/>
          <p:cNvGraphicFramePr/>
          <p:nvPr/>
        </p:nvGraphicFramePr>
        <p:xfrm>
          <a:off x="214282" y="1643050"/>
          <a:ext cx="8572528" cy="380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ttangolo 14"/>
          <p:cNvSpPr/>
          <p:nvPr/>
        </p:nvSpPr>
        <p:spPr>
          <a:xfrm>
            <a:off x="357158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L’incontro/iniziativa ha soddisfatto le tue aspettative?</a:t>
            </a:r>
            <a:endParaRPr lang="it-IT" dirty="0"/>
          </a:p>
        </p:txBody>
      </p:sp>
      <p:grpSp>
        <p:nvGrpSpPr>
          <p:cNvPr id="16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249423" y="5785519"/>
            <a:ext cx="3066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 smtClean="0"/>
              <a:t>1= voto minimo     -   10 voto massimo</a:t>
            </a:r>
            <a:endParaRPr lang="it-IT" sz="1400" dirty="0"/>
          </a:p>
        </p:txBody>
      </p:sp>
      <p:graphicFrame>
        <p:nvGraphicFramePr>
          <p:cNvPr id="14" name="Grafico 13"/>
          <p:cNvGraphicFramePr/>
          <p:nvPr/>
        </p:nvGraphicFramePr>
        <p:xfrm>
          <a:off x="500034" y="2057400"/>
          <a:ext cx="8072494" cy="3443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ttangolo 14"/>
          <p:cNvSpPr/>
          <p:nvPr/>
        </p:nvSpPr>
        <p:spPr>
          <a:xfrm>
            <a:off x="357158" y="35716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Il clima dell’incontro/iniziativa è stato positivo e accogliente?</a:t>
            </a:r>
            <a:endParaRPr lang="it-IT" dirty="0"/>
          </a:p>
        </p:txBody>
      </p:sp>
      <p:grpSp>
        <p:nvGrpSpPr>
          <p:cNvPr id="16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7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857224" y="571480"/>
            <a:ext cx="1920719" cy="3877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920" b="1" dirty="0" smtClean="0">
                <a:solidFill>
                  <a:prstClr val="black"/>
                </a:solidFill>
              </a:rPr>
              <a:t>Uomo </a:t>
            </a:r>
            <a:r>
              <a:rPr lang="it-IT" sz="1920" b="1" dirty="0">
                <a:solidFill>
                  <a:prstClr val="black"/>
                </a:solidFill>
              </a:rPr>
              <a:t>/ donna</a:t>
            </a:r>
          </a:p>
        </p:txBody>
      </p:sp>
      <p:graphicFrame>
        <p:nvGraphicFramePr>
          <p:cNvPr id="12" name="Grafico 11"/>
          <p:cNvGraphicFramePr/>
          <p:nvPr/>
        </p:nvGraphicFramePr>
        <p:xfrm>
          <a:off x="2000232" y="2071678"/>
          <a:ext cx="5992442" cy="3228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3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4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xmlns="" val="3125953898"/>
              </p:ext>
            </p:extLst>
          </p:nvPr>
        </p:nvGraphicFramePr>
        <p:xfrm>
          <a:off x="1571604" y="1785926"/>
          <a:ext cx="5829209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Grafico 11"/>
          <p:cNvGraphicFramePr/>
          <p:nvPr/>
        </p:nvGraphicFramePr>
        <p:xfrm>
          <a:off x="1285852" y="2469697"/>
          <a:ext cx="6858048" cy="3459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Rettangolo 12"/>
          <p:cNvSpPr/>
          <p:nvPr/>
        </p:nvSpPr>
        <p:spPr>
          <a:xfrm>
            <a:off x="714348" y="35716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Preferiresti che gli incontri/iniziative siano organizzati : giorno</a:t>
            </a:r>
            <a:endParaRPr lang="it-IT" dirty="0"/>
          </a:p>
        </p:txBody>
      </p:sp>
      <p:grpSp>
        <p:nvGrpSpPr>
          <p:cNvPr id="14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5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afico 9"/>
          <p:cNvGraphicFramePr/>
          <p:nvPr/>
        </p:nvGraphicFramePr>
        <p:xfrm>
          <a:off x="1285852" y="2000240"/>
          <a:ext cx="7171968" cy="390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ttangolo 10"/>
          <p:cNvSpPr/>
          <p:nvPr/>
        </p:nvSpPr>
        <p:spPr>
          <a:xfrm>
            <a:off x="642910" y="42860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Preferiresti che gli incontri/iniziative siano organizzati - fascia oraria </a:t>
            </a:r>
            <a:endParaRPr lang="it-IT" dirty="0"/>
          </a:p>
        </p:txBody>
      </p:sp>
      <p:grpSp>
        <p:nvGrpSpPr>
          <p:cNvPr id="12" name="Group 5"/>
          <p:cNvGrpSpPr/>
          <p:nvPr/>
        </p:nvGrpSpPr>
        <p:grpSpPr>
          <a:xfrm>
            <a:off x="5724128" y="280028"/>
            <a:ext cx="2664296" cy="720080"/>
            <a:chOff x="5426365" y="404664"/>
            <a:chExt cx="3024336" cy="864097"/>
          </a:xfrm>
        </p:grpSpPr>
        <p:sp>
          <p:nvSpPr>
            <p:cNvPr id="13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51144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724128" y="285728"/>
            <a:ext cx="2664296" cy="720080"/>
            <a:chOff x="5426365" y="404664"/>
            <a:chExt cx="3024336" cy="864097"/>
          </a:xfrm>
        </p:grpSpPr>
        <p:sp>
          <p:nvSpPr>
            <p:cNvPr id="6" name="AutoShape 2"/>
            <p:cNvSpPr>
              <a:spLocks noChangeArrowheads="1"/>
            </p:cNvSpPr>
            <p:nvPr/>
          </p:nvSpPr>
          <p:spPr bwMode="auto">
            <a:xfrm>
              <a:off x="5426365" y="404664"/>
              <a:ext cx="3024336" cy="86409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FFFFFF">
                    <a:gamma/>
                    <a:tint val="0"/>
                    <a:invGamma/>
                    <a:alpha val="0"/>
                  </a:srgbClr>
                </a:gs>
              </a:gsLst>
              <a:lin ang="5400000" scaled="1"/>
            </a:gradFill>
            <a:ln w="12700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 algn="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20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Gruppo Culturale</a:t>
              </a:r>
              <a:endParaRPr kumimoji="0" lang="it-IT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0" lang="it-IT" sz="500" b="0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Berlin Sans FB" pitchFamily="34" charset="0"/>
                <a:ea typeface="+mn-ea"/>
                <a:cs typeface="+mn-cs"/>
              </a:endParaRPr>
            </a:p>
            <a:p>
              <a:pPr lvl="0"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0" lang="it-IT" sz="1100" b="0" i="1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Berlin Sans FB" pitchFamily="34" charset="0"/>
                  <a:ea typeface="+mn-ea"/>
                  <a:cs typeface="+mn-cs"/>
                </a:rPr>
                <a:t>Parrocchia BV Assunta - Milano </a:t>
              </a:r>
              <a:endParaRPr kumimoji="0" lang="it-IT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endParaRPr lang="it-IT" sz="1600" dirty="0"/>
            </a:p>
          </p:txBody>
        </p:sp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11344F"/>
                </a:clrFrom>
                <a:clrTo>
                  <a:srgbClr val="11344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186" y="404665"/>
              <a:ext cx="809118" cy="864096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8" name="Grafico 7"/>
          <p:cNvGraphicFramePr/>
          <p:nvPr/>
        </p:nvGraphicFramePr>
        <p:xfrm>
          <a:off x="1357290" y="1928802"/>
          <a:ext cx="6572296" cy="4286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ttangolo 10"/>
          <p:cNvSpPr/>
          <p:nvPr/>
        </p:nvSpPr>
        <p:spPr>
          <a:xfrm>
            <a:off x="785786" y="500042"/>
            <a:ext cx="2428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dirty="0" smtClean="0"/>
              <a:t>iniziative consigliate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243</TotalTime>
  <Words>158</Words>
  <Application>Microsoft Office PowerPoint</Application>
  <PresentationFormat>Presentazione su schermo (4:3)</PresentationFormat>
  <Paragraphs>43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Satellite</vt:lpstr>
      <vt:lpstr>Cineforum 2017 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</dc:creator>
  <cp:lastModifiedBy>Marco</cp:lastModifiedBy>
  <cp:revision>34</cp:revision>
  <dcterms:created xsi:type="dcterms:W3CDTF">2013-11-30T16:52:32Z</dcterms:created>
  <dcterms:modified xsi:type="dcterms:W3CDTF">2017-02-19T13:49:09Z</dcterms:modified>
</cp:coreProperties>
</file>